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57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vnoramenný trojúhelník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avoúhlý trojúhelník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ovnoramenný trojúhelník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1" name="Přímá spojovací čára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čára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avoúhlý trojúhelník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ovací čára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cs-CZ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 thruBlk="1"/>
  </p:transition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9552" y="2780928"/>
            <a:ext cx="8062912" cy="1181993"/>
          </a:xfrm>
        </p:spPr>
        <p:txBody>
          <a:bodyPr>
            <a:noAutofit/>
          </a:bodyPr>
          <a:lstStyle/>
          <a:p>
            <a:pPr algn="ctr"/>
            <a:r>
              <a:rPr lang="cs-CZ" b="1" dirty="0" smtClean="0">
                <a:effectLst/>
              </a:rPr>
              <a:t>ORGANIZACE SPOJENÝCH </a:t>
            </a:r>
            <a:br>
              <a:rPr lang="cs-CZ" b="1" dirty="0" smtClean="0">
                <a:effectLst/>
              </a:rPr>
            </a:br>
            <a:r>
              <a:rPr lang="cs-CZ" b="1" dirty="0" smtClean="0">
                <a:effectLst/>
              </a:rPr>
              <a:t>NÁRODŮ</a:t>
            </a:r>
            <a:endParaRPr lang="cs-CZ" b="1" dirty="0">
              <a:effectLst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2492896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cs-CZ" sz="3200" dirty="0" smtClean="0"/>
              <a:t>Děkuji </a:t>
            </a:r>
            <a:r>
              <a:rPr lang="cs-CZ" sz="3200" dirty="0" smtClean="0"/>
              <a:t>za </a:t>
            </a:r>
            <a:r>
              <a:rPr lang="cs-CZ" sz="3200" dirty="0" smtClean="0"/>
              <a:t>pozornost</a:t>
            </a:r>
            <a:endParaRPr lang="cs-CZ" sz="107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/>
              </a:rPr>
              <a:t>OBECNĚ</a:t>
            </a: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politická mezinárodní mezivládní organizace, jejímiž cílem je udržovat mezinárodní mír a bezpečnost, rozvíjet přátelské vztahy mezi národy a podporovat hospodářskou, kulturní a humanitní spolupráci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/>
              </a:rPr>
              <a:t>VZNIK A SOUČASNOST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 OSN oficiálně vznikla 24.10.1945, kdy nabyla platnost Charta Organizace spojených národů. Každoročně je proto toto datum vzpomínáno jako Den OSN. V současnosti má OSN 192 členů a jejím generálním tajemníkem je </a:t>
            </a:r>
            <a:r>
              <a:rPr lang="cs-CZ" dirty="0" err="1" smtClean="0"/>
              <a:t>Ban</a:t>
            </a:r>
            <a:r>
              <a:rPr lang="cs-CZ" dirty="0" smtClean="0"/>
              <a:t> </a:t>
            </a:r>
            <a:r>
              <a:rPr lang="cs-CZ" dirty="0" err="1" smtClean="0"/>
              <a:t>Ki</a:t>
            </a:r>
            <a:r>
              <a:rPr lang="cs-CZ" dirty="0" smtClean="0"/>
              <a:t>-</a:t>
            </a:r>
            <a:r>
              <a:rPr lang="cs-CZ" dirty="0" err="1" smtClean="0"/>
              <a:t>moon</a:t>
            </a:r>
            <a:r>
              <a:rPr lang="cs-CZ" dirty="0" smtClean="0"/>
              <a:t>. OSN nahradila Společnost národů, která jako garant kolektivní bezpečnosti a mírového řešení konfliktů neobstála. První Valné shromáždění OSN se konalo 10. ledna 1946v Londýně.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/>
              </a:rPr>
              <a:t>STRUKTURA A ORGÁNY</a:t>
            </a:r>
            <a:endParaRPr lang="cs-CZ" dirty="0">
              <a:effectLst/>
            </a:endParaRPr>
          </a:p>
        </p:txBody>
      </p:sp>
      <p:pic>
        <p:nvPicPr>
          <p:cNvPr id="20482" name="Picture 2" descr="File:Struktura OSN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1268760"/>
            <a:ext cx="8064896" cy="5549317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File:United Nations HQ - New York Cit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54960" y="2924944"/>
            <a:ext cx="3131840" cy="2985529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effectLst/>
              </a:rPr>
              <a:t>HLAVNÍ SÍDLO </a:t>
            </a:r>
            <a:endParaRPr lang="cs-CZ" dirty="0">
              <a:effectLst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844824"/>
            <a:ext cx="5410944" cy="4714544"/>
          </a:xfrm>
        </p:spPr>
        <p:txBody>
          <a:bodyPr>
            <a:normAutofit fontScale="77500" lnSpcReduction="20000"/>
          </a:bodyPr>
          <a:lstStyle/>
          <a:p>
            <a:r>
              <a:rPr lang="cs-CZ" dirty="0" smtClean="0"/>
              <a:t>Od vzniku v roce 1945 je hlavním sídlem Organizace spojených národů New York. V budově OSN na Manhattanu na nábřeží Východní řeky sídlí většina nejdůležitějších orgánů organizace: Valné shromáždění, Rada bezpečnosti, Ekonomická a sociální rada, </a:t>
            </a:r>
            <a:r>
              <a:rPr lang="cs-CZ" dirty="0" err="1" smtClean="0"/>
              <a:t>Poručenská</a:t>
            </a:r>
            <a:r>
              <a:rPr lang="cs-CZ" dirty="0" smtClean="0"/>
              <a:t> rada a v neposlední řadě Sekretariát OSN v čele s generálním tajemníkem. Pouze poslední ze šesti hlavních orgánů OSN, Mezinárodní soudní dvůr, sídlí v nizozemském Haagu.</a:t>
            </a:r>
            <a:endParaRPr lang="cs-CZ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2708920"/>
            <a:ext cx="8229600" cy="1399032"/>
          </a:xfrm>
        </p:spPr>
        <p:txBody>
          <a:bodyPr/>
          <a:lstStyle/>
          <a:p>
            <a:pPr algn="ctr"/>
            <a:r>
              <a:rPr lang="cs-CZ" dirty="0" smtClean="0">
                <a:effectLst/>
              </a:rPr>
              <a:t>OBRÁZKY</a:t>
            </a:r>
            <a:endParaRPr lang="cs-CZ" dirty="0">
              <a:effectLst/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upload.wikimedia.org/wikipedia/commons/b/bd/United_Nations_HQ_-_New_York_City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46005"/>
            <a:ext cx="4204435" cy="28710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ovéPole 1"/>
          <p:cNvSpPr txBox="1"/>
          <p:nvPr/>
        </p:nvSpPr>
        <p:spPr>
          <a:xfrm>
            <a:off x="755576" y="47667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/>
                </a:solidFill>
              </a:rPr>
              <a:t>Sídlo OSN v New Yorku</a:t>
            </a:r>
            <a:endParaRPr lang="cs-CZ" dirty="0">
              <a:solidFill>
                <a:schemeClr val="accent1"/>
              </a:solidFill>
            </a:endParaRPr>
          </a:p>
        </p:txBody>
      </p:sp>
      <p:pic>
        <p:nvPicPr>
          <p:cNvPr id="1028" name="Picture 4" descr="Švýcarsko, Ženeva – hlavní město míru II (www.infoglobe.cz)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645024"/>
            <a:ext cx="4081711" cy="30501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ovéPole 2"/>
          <p:cNvSpPr txBox="1"/>
          <p:nvPr/>
        </p:nvSpPr>
        <p:spPr>
          <a:xfrm>
            <a:off x="5508104" y="3275692"/>
            <a:ext cx="28083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solidFill>
                  <a:schemeClr val="accent1"/>
                </a:solidFill>
              </a:rPr>
              <a:t>Sídlo OSN v Ženevě</a:t>
            </a:r>
            <a:endParaRPr lang="cs-CZ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mblém OS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484784"/>
            <a:ext cx="5472608" cy="4643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2987824" y="404664"/>
            <a:ext cx="40324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</a:rPr>
              <a:t>Emblém OSN</a:t>
            </a:r>
            <a:endParaRPr lang="cs-CZ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http://im.novinky.cz/392/143928-free1-e2di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1556792"/>
            <a:ext cx="5904656" cy="4221830"/>
          </a:xfrm>
          <a:prstGeom prst="rect">
            <a:avLst/>
          </a:prstGeom>
          <a:solidFill>
            <a:srgbClr val="FFFFFF">
              <a:shade val="85000"/>
            </a:srgbClr>
          </a:solidFill>
          <a:ln w="101600" cap="sq">
            <a:solidFill>
              <a:srgbClr val="FDFDFD"/>
            </a:solidFill>
            <a:miter lim="800000"/>
          </a:ln>
          <a:effectLst/>
        </p:spPr>
      </p:pic>
      <p:sp>
        <p:nvSpPr>
          <p:cNvPr id="2" name="Obdélník 1"/>
          <p:cNvSpPr/>
          <p:nvPr/>
        </p:nvSpPr>
        <p:spPr>
          <a:xfrm>
            <a:off x="1907704" y="548680"/>
            <a:ext cx="58326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600" dirty="0" smtClean="0">
                <a:solidFill>
                  <a:schemeClr val="accent1"/>
                </a:solidFill>
              </a:rPr>
              <a:t>Rada bezpečnosti OSN</a:t>
            </a:r>
            <a:endParaRPr lang="cs-CZ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alent">
  <a:themeElements>
    <a:clrScheme name="Talent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Talent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Talent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37</TotalTime>
  <Words>67</Words>
  <Application>Microsoft Office PowerPoint</Application>
  <PresentationFormat>Předvádění na obrazovce (4:3)</PresentationFormat>
  <Paragraphs>14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Verdana</vt:lpstr>
      <vt:lpstr>Wingdings 2</vt:lpstr>
      <vt:lpstr>Talent</vt:lpstr>
      <vt:lpstr>ORGANIZACE SPOJENÝCH  NÁRODŮ</vt:lpstr>
      <vt:lpstr>OBECNĚ </vt:lpstr>
      <vt:lpstr>VZNIK A SOUČASNOST</vt:lpstr>
      <vt:lpstr>STRUKTURA A ORGÁNY</vt:lpstr>
      <vt:lpstr>HLAVNÍ SÍDLO </vt:lpstr>
      <vt:lpstr>OBRÁZKY</vt:lpstr>
      <vt:lpstr>Prezentace aplikace PowerPoint</vt:lpstr>
      <vt:lpstr>Prezentace aplikace PowerPoint</vt:lpstr>
      <vt:lpstr>Prezentace aplikace PowerPoint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ORGANIZACE SPOJENÝCH  NÁRODŮ</dc:title>
  <dc:creator>Pavel ml</dc:creator>
  <cp:lastModifiedBy>Pavel Maniš</cp:lastModifiedBy>
  <cp:revision>6</cp:revision>
  <dcterms:created xsi:type="dcterms:W3CDTF">2014-04-22T13:58:49Z</dcterms:created>
  <dcterms:modified xsi:type="dcterms:W3CDTF">2021-08-28T15:51:37Z</dcterms:modified>
</cp:coreProperties>
</file>